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9"/>
  </p:notesMasterIdLst>
  <p:sldIdLst>
    <p:sldId id="256" r:id="rId2"/>
    <p:sldId id="273" r:id="rId3"/>
    <p:sldId id="258" r:id="rId4"/>
    <p:sldId id="259" r:id="rId5"/>
    <p:sldId id="260" r:id="rId6"/>
    <p:sldId id="261" r:id="rId7"/>
    <p:sldId id="280" r:id="rId8"/>
    <p:sldId id="263" r:id="rId9"/>
    <p:sldId id="279" r:id="rId10"/>
    <p:sldId id="270" r:id="rId11"/>
    <p:sldId id="271" r:id="rId12"/>
    <p:sldId id="278" r:id="rId13"/>
    <p:sldId id="274" r:id="rId14"/>
    <p:sldId id="275" r:id="rId15"/>
    <p:sldId id="276" r:id="rId16"/>
    <p:sldId id="277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0099"/>
    <a:srgbClr val="FFFFCC"/>
    <a:srgbClr val="800000"/>
    <a:srgbClr val="FF9933"/>
    <a:srgbClr val="FF6600"/>
    <a:srgbClr val="FFCC66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 varScale="1">
        <p:scale>
          <a:sx n="83" d="100"/>
          <a:sy n="83" d="100"/>
        </p:scale>
        <p:origin x="-4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5CA667D-9533-40E6-AF97-0DAAE7455D37}" type="datetimeFigureOut">
              <a:rPr lang="ru-RU"/>
              <a:pPr>
                <a:defRPr/>
              </a:pPr>
              <a:t>13.04.2011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314DEC2-2D00-4A78-BF74-8278971A2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5D59F-FC2A-4B06-A5EB-30CE82196A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51E0C-75F1-4B37-A391-54114C95C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4E21E-935A-4ABE-B0AC-5B226B77E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E6EDF-37F3-4E7B-A71D-345123A2E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3032F-0A0F-4067-AEC6-E8DC717BC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FB960-A34F-4CBB-9C67-C3544FE56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00B68-73C5-4A91-A2D9-28337C013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911F7-8F03-43D1-BD2A-69FB0F5D1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20B33-8F3D-41FB-B32E-E293DA92A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EF644-91AA-4E91-BCCE-1BD13DA22A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7B128-B069-45DE-BB6D-793A3BBA7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+mn-lt"/>
              </a:defRPr>
            </a:lvl1pPr>
          </a:lstStyle>
          <a:p>
            <a:pPr>
              <a:defRPr/>
            </a:pPr>
            <a:fld id="{087E96F0-18AA-43A5-B538-75E9BA59F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8499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armygoods.ru/images/product_images/popup_images/4112_0.jpg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big_matches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b="1" smtClean="0"/>
              <a:t>     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00213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ru-RU" sz="4000" b="1" smtClean="0"/>
          </a:p>
          <a:p>
            <a:pPr algn="ctr" eaLnBrk="1" hangingPunct="1">
              <a:buFontTx/>
              <a:buNone/>
              <a:defRPr/>
            </a:pPr>
            <a:endParaRPr lang="ru-RU" sz="4000" b="1" smtClean="0"/>
          </a:p>
          <a:p>
            <a:pPr algn="ctr" eaLnBrk="1" hangingPunct="1">
              <a:buFontTx/>
              <a:buNone/>
              <a:defRPr/>
            </a:pPr>
            <a:r>
              <a:rPr lang="ru-RU" sz="6600" b="1" i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Спички – глазами химика</a:t>
            </a:r>
            <a:r>
              <a:rPr lang="ru-RU" sz="66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ru-RU" sz="60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итал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ln w="57150">
            <a:solidFill>
              <a:srgbClr val="C0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Этапы исследования объекта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7313" y="1643063"/>
            <a:ext cx="6186487" cy="4525962"/>
          </a:xfrm>
        </p:spPr>
        <p:txBody>
          <a:bodyPr/>
          <a:lstStyle/>
          <a:p>
            <a:pPr eaLnBrk="1" hangingPunct="1">
              <a:defRPr/>
            </a:pPr>
            <a:endParaRPr lang="ru-RU" sz="3600" b="1" i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ru-RU" sz="44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История  создания</a:t>
            </a:r>
          </a:p>
          <a:p>
            <a:pPr eaLnBrk="1" hangingPunct="1">
              <a:defRPr/>
            </a:pPr>
            <a:r>
              <a:rPr lang="ru-RU" sz="44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объекта</a:t>
            </a:r>
          </a:p>
          <a:p>
            <a:pPr eaLnBrk="1" hangingPunct="1">
              <a:defRPr/>
            </a:pPr>
            <a:r>
              <a:rPr lang="ru-RU" sz="44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Свойства</a:t>
            </a:r>
          </a:p>
          <a:p>
            <a:pPr eaLnBrk="1" hangingPunct="1">
              <a:defRPr/>
            </a:pPr>
            <a:r>
              <a:rPr lang="ru-RU" sz="44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Применение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57647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Получение огня в древности</a:t>
            </a:r>
          </a:p>
        </p:txBody>
      </p:sp>
      <p:pic>
        <p:nvPicPr>
          <p:cNvPr id="5127" name="Picture 7" descr="Высекани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4" y="1773238"/>
            <a:ext cx="4068794" cy="38877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172" name="Rectangle 10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2800" i="0">
              <a:latin typeface="Arial" charset="0"/>
            </a:endParaRPr>
          </a:p>
        </p:txBody>
      </p:sp>
      <p:pic>
        <p:nvPicPr>
          <p:cNvPr id="5131" name="Picture 11" descr="Добыча огн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11638" y="1773238"/>
            <a:ext cx="4932362" cy="38877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134" name="Rectangle 14"/>
          <p:cNvSpPr>
            <a:spLocks noChangeArrowheads="1"/>
          </p:cNvSpPr>
          <p:nvPr/>
        </p:nvSpPr>
        <p:spPr bwMode="auto">
          <a:xfrm rot="10800000" flipV="1">
            <a:off x="5432425" y="5580063"/>
            <a:ext cx="2354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Arial" charset="0"/>
              </a:rPr>
              <a:t>Добывание огня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Arial" charset="0"/>
              </a:rPr>
              <a:t>трением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Химические спич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290"/>
            <a:ext cx="533832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Первые спички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400px-Streichhol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Рождение фосфорных спичек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928688"/>
            <a:ext cx="8715375" cy="56435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1800" smtClean="0"/>
              <a:t>   </a:t>
            </a:r>
            <a:r>
              <a:rPr lang="ru-RU" smtClean="0"/>
              <a:t>.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«нужно взять горячего клея, бросить в него кусок фосфора, и сильно взболтать. В горячем клее при взбалтывании, фосфор разобьётся на мелкие частицы. Они так сильно слипаются с клеем, что образуется густая жидкость беловатого цвета. К этой смеси </a:t>
            </a:r>
            <a:r>
              <a:rPr lang="ru-RU" b="1" smtClean="0">
                <a:solidFill>
                  <a:srgbClr val="FF6600"/>
                </a:solidFill>
                <a:latin typeface="Monotype Corsiva" pitchFamily="66" charset="0"/>
              </a:rPr>
              <a:t>прибавить мелко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растёртый</a:t>
            </a:r>
            <a:r>
              <a:rPr lang="ru-RU" b="1" smtClean="0">
                <a:solidFill>
                  <a:srgbClr val="FF9933"/>
                </a:solidFill>
                <a:latin typeface="Monotype Corsiva" pitchFamily="66" charset="0"/>
              </a:rPr>
              <a:t>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порошок перекиси свинца. </a:t>
            </a:r>
            <a:r>
              <a:rPr lang="ru-RU" b="1" smtClean="0">
                <a:solidFill>
                  <a:srgbClr val="FF9933"/>
                </a:solidFill>
                <a:latin typeface="Monotype Corsiva" pitchFamily="66" charset="0"/>
              </a:rPr>
              <a:t>Всё размешать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до тех пор, пока не будет </a:t>
            </a:r>
            <a:r>
              <a:rPr lang="ru-RU" b="1" smtClean="0">
                <a:solidFill>
                  <a:srgbClr val="FF0066"/>
                </a:solidFill>
                <a:latin typeface="Monotype Corsiva" pitchFamily="66" charset="0"/>
              </a:rPr>
              <a:t>однообразная бурая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масса. Приготовить лучинки, концы </a:t>
            </a:r>
            <a:r>
              <a:rPr lang="ru-RU" b="1" smtClean="0">
                <a:solidFill>
                  <a:srgbClr val="800000"/>
                </a:solidFill>
                <a:latin typeface="Monotype Corsiva" pitchFamily="66" charset="0"/>
              </a:rPr>
              <a:t>которых покрыть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серой. Сверху  серу покрыть </a:t>
            </a:r>
            <a:r>
              <a:rPr lang="ru-RU" b="1" smtClean="0">
                <a:solidFill>
                  <a:srgbClr val="C00000"/>
                </a:solidFill>
                <a:latin typeface="Monotype Corsiva" pitchFamily="66" charset="0"/>
              </a:rPr>
              <a:t>слоем фосфорной 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массы. Таким образом, получаются </a:t>
            </a:r>
            <a:r>
              <a:rPr lang="ru-RU" b="1" smtClean="0">
                <a:solidFill>
                  <a:srgbClr val="C00000"/>
                </a:solidFill>
                <a:latin typeface="Monotype Corsiva" pitchFamily="66" charset="0"/>
              </a:rPr>
              <a:t>спички.</a:t>
            </a:r>
            <a:r>
              <a:rPr lang="ru-RU" b="1" smtClean="0">
                <a:solidFill>
                  <a:srgbClr val="FFFFCC"/>
                </a:solidFill>
                <a:latin typeface="Monotype Corsiva" pitchFamily="66" charset="0"/>
              </a:rPr>
              <a:t> </a:t>
            </a:r>
            <a:r>
              <a:rPr lang="ru-RU" b="1" u="sng" smtClean="0">
                <a:solidFill>
                  <a:srgbClr val="C00000"/>
                </a:solidFill>
                <a:latin typeface="Monotype Corsiva" pitchFamily="66" charset="0"/>
              </a:rPr>
              <a:t>Они </a:t>
            </a:r>
            <a:r>
              <a:rPr lang="ru-RU" b="1" u="sng" smtClean="0">
                <a:solidFill>
                  <a:srgbClr val="FFFFCC"/>
                </a:solidFill>
                <a:latin typeface="Monotype Corsiva" pitchFamily="66" charset="0"/>
              </a:rPr>
              <a:t>воспламеняются очень легко, стоит </a:t>
            </a:r>
            <a:r>
              <a:rPr lang="ru-RU" b="1" u="sng" smtClean="0">
                <a:solidFill>
                  <a:srgbClr val="C00000"/>
                </a:solidFill>
                <a:latin typeface="Monotype Corsiva" pitchFamily="66" charset="0"/>
              </a:rPr>
              <a:t>только чиркнуть </a:t>
            </a:r>
            <a:r>
              <a:rPr lang="ru-RU" b="1" u="sng" smtClean="0">
                <a:solidFill>
                  <a:srgbClr val="FFFFCC"/>
                </a:solidFill>
                <a:latin typeface="Monotype Corsiva" pitchFamily="66" charset="0"/>
              </a:rPr>
              <a:t>о стенку».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Спич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55006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Безопасные или шведские спички</a:t>
            </a:r>
          </a:p>
        </p:txBody>
      </p:sp>
      <p:sp>
        <p:nvSpPr>
          <p:cNvPr id="10244" name="TextBox 6"/>
          <p:cNvSpPr txBox="1">
            <a:spLocks noChangeArrowheads="1"/>
          </p:cNvSpPr>
          <p:nvPr/>
        </p:nvSpPr>
        <p:spPr bwMode="auto">
          <a:xfrm>
            <a:off x="285750" y="557212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23" name="Picture 59" descr="Картинка 18 из 46065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 b="12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Group 447"/>
          <p:cNvGraphicFramePr>
            <a:graphicFrameLocks noGrp="1"/>
          </p:cNvGraphicFramePr>
          <p:nvPr/>
        </p:nvGraphicFramePr>
        <p:xfrm>
          <a:off x="214281" y="142875"/>
          <a:ext cx="8643999" cy="6829425"/>
        </p:xfrm>
        <a:graphic>
          <a:graphicData uri="http://schemas.openxmlformats.org/drawingml/2006/table">
            <a:tbl>
              <a:tblPr/>
              <a:tblGrid>
                <a:gridCol w="2643207"/>
                <a:gridCol w="1785950"/>
                <a:gridCol w="2643206"/>
                <a:gridCol w="1571636"/>
              </a:tblGrid>
              <a:tr h="4078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вещество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формула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предназначение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содержание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9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Бертолетова соль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Окислители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46</a:t>
                      </a:r>
                      <a:r>
                        <a:rPr kumimoji="0" lang="ru-RU" sz="24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,5%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83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Бихромат калия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-3000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1,5%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Сера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spc="0" normalizeH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spc="0" normalizeH="0" baseline="0" dirty="0" smtClean="0">
                          <a:ln w="1905"/>
                          <a:solidFill>
                            <a:srgbClr val="FF0066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Восстановитель (горючее в - о)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4,2%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Arial" charset="0"/>
                        </a:rPr>
                        <a:t>Оксид железа(Ш)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-400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spc="0" normalizeH="0" baseline="0" dirty="0" smtClean="0">
                          <a:ln w="10541" cmpd="sng">
                            <a:solidFill>
                              <a:schemeClr val="accent1">
                                <a:shade val="88000"/>
                                <a:satMod val="110000"/>
                              </a:schemeClr>
                            </a:solidFill>
                            <a:prstDash val="solid"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Пигменты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spc="0" normalizeH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15,3%</a:t>
                      </a:r>
                      <a:endParaRPr kumimoji="0" lang="ru-RU" sz="2400" b="1" i="1" u="none" strike="noStrike" cap="none" spc="0" normalizeH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spc="0" normalizeH="0" baseline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5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Оксид цинка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1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Наполнитель: для снижения реакционной способности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Стекло молотое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Карбонат кальция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Для увеличения силы трения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37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Клей костный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Связующий компонент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422"/>
          <p:cNvSpPr txBox="1">
            <a:spLocks noChangeArrowheads="1"/>
          </p:cNvSpPr>
          <p:nvPr/>
        </p:nvSpPr>
        <p:spPr bwMode="auto">
          <a:xfrm>
            <a:off x="2987675" y="1143000"/>
            <a:ext cx="1584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</a:t>
            </a:r>
            <a:r>
              <a:rPr lang="ru-RU" sz="2800" b="1" baseline="-4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</a:t>
            </a:r>
            <a:r>
              <a:rPr lang="ru-RU" sz="2800" b="1" baseline="-4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ru-RU" sz="2800" b="1" baseline="-4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</a:p>
        </p:txBody>
      </p:sp>
      <p:sp>
        <p:nvSpPr>
          <p:cNvPr id="7" name="Rectangle 277"/>
          <p:cNvSpPr>
            <a:spLocks noChangeArrowheads="1"/>
          </p:cNvSpPr>
          <p:nvPr/>
        </p:nvSpPr>
        <p:spPr bwMode="auto">
          <a:xfrm>
            <a:off x="1006475" y="1285860"/>
            <a:ext cx="81375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i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</a:rPr>
              <a:t>Состав спичечной головки </a:t>
            </a:r>
            <a:endParaRPr lang="ru-RU" sz="4800" b="1" i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Wingdings 3" pitchFamily="18" charset="2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000375" y="642938"/>
            <a:ext cx="1214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KClO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₃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</a:endParaRPr>
          </a:p>
        </p:txBody>
      </p:sp>
      <p:sp>
        <p:nvSpPr>
          <p:cNvPr id="9" name="Text Box 426"/>
          <p:cNvSpPr txBox="1">
            <a:spLocks noChangeArrowheads="1"/>
          </p:cNvSpPr>
          <p:nvPr/>
        </p:nvSpPr>
        <p:spPr bwMode="auto">
          <a:xfrm>
            <a:off x="3286125" y="1928813"/>
            <a:ext cx="7191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 Box 427"/>
          <p:cNvSpPr txBox="1">
            <a:spLocks noChangeArrowheads="1"/>
          </p:cNvSpPr>
          <p:nvPr/>
        </p:nvSpPr>
        <p:spPr bwMode="auto">
          <a:xfrm>
            <a:off x="3000375" y="2857496"/>
            <a:ext cx="21431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</a:t>
            </a:r>
            <a:r>
              <a:rPr lang="en-US" sz="2800" b="1" baseline="-40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28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en-US" sz="2800" b="1" baseline="-40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2800" b="1" baseline="-4000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spcBef>
                <a:spcPct val="50000"/>
              </a:spcBef>
            </a:pPr>
            <a:endParaRPr lang="ru-RU" sz="2800" b="1" dirty="0"/>
          </a:p>
        </p:txBody>
      </p:sp>
      <p:sp>
        <p:nvSpPr>
          <p:cNvPr id="11" name="Text Box 421"/>
          <p:cNvSpPr txBox="1">
            <a:spLocks noChangeArrowheads="1"/>
          </p:cNvSpPr>
          <p:nvPr/>
        </p:nvSpPr>
        <p:spPr bwMode="auto">
          <a:xfrm>
            <a:off x="3071813" y="3786188"/>
            <a:ext cx="1298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Zn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endParaRPr lang="ru-RU" sz="2800" b="1" baseline="-40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 Box 421"/>
          <p:cNvSpPr txBox="1">
            <a:spLocks noChangeArrowheads="1"/>
          </p:cNvSpPr>
          <p:nvPr/>
        </p:nvSpPr>
        <p:spPr bwMode="auto">
          <a:xfrm>
            <a:off x="3071813" y="4857750"/>
            <a:ext cx="1298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en-US" sz="2800" b="1" baseline="-4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2800" b="1" baseline="-40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 Box 421"/>
          <p:cNvSpPr txBox="1">
            <a:spLocks noChangeArrowheads="1"/>
          </p:cNvSpPr>
          <p:nvPr/>
        </p:nvSpPr>
        <p:spPr bwMode="auto">
          <a:xfrm>
            <a:off x="3000375" y="5429250"/>
            <a:ext cx="1298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CaC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ru-RU" sz="2800" b="1" baseline="-40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7" grpId="1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24225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 i="0">
              <a:cs typeface="Times New Roman" pitchFamily="18" charset="0"/>
            </a:endParaRPr>
          </a:p>
          <a:p>
            <a:pPr eaLnBrk="0" hangingPunct="0"/>
            <a:endParaRPr lang="ru-RU" i="0">
              <a:latin typeface="Arial" charset="0"/>
            </a:endParaRPr>
          </a:p>
        </p:txBody>
      </p:sp>
      <p:graphicFrame>
        <p:nvGraphicFramePr>
          <p:cNvPr id="14481" name="Group 145"/>
          <p:cNvGraphicFramePr>
            <a:graphicFrameLocks noGrp="1"/>
          </p:cNvGraphicFramePr>
          <p:nvPr/>
        </p:nvGraphicFramePr>
        <p:xfrm>
          <a:off x="3092450" y="2468563"/>
          <a:ext cx="2959100" cy="1922463"/>
        </p:xfrm>
        <a:graphic>
          <a:graphicData uri="http://schemas.openxmlformats.org/drawingml/2006/table">
            <a:tbl>
              <a:tblPr/>
              <a:tblGrid>
                <a:gridCol w="2959100"/>
              </a:tblGrid>
              <a:tr h="192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83" name="Rectangle 147"/>
          <p:cNvSpPr>
            <a:spLocks noChangeArrowheads="1"/>
          </p:cNvSpPr>
          <p:nvPr/>
        </p:nvSpPr>
        <p:spPr bwMode="auto">
          <a:xfrm>
            <a:off x="2339975" y="0"/>
            <a:ext cx="5256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Состав «тёрки»</a:t>
            </a:r>
          </a:p>
        </p:txBody>
      </p:sp>
      <p:graphicFrame>
        <p:nvGraphicFramePr>
          <p:cNvPr id="14624" name="Group 288"/>
          <p:cNvGraphicFramePr>
            <a:graphicFrameLocks noGrp="1"/>
          </p:cNvGraphicFramePr>
          <p:nvPr/>
        </p:nvGraphicFramePr>
        <p:xfrm>
          <a:off x="214282" y="642919"/>
          <a:ext cx="8715435" cy="5785125"/>
        </p:xfrm>
        <a:graphic>
          <a:graphicData uri="http://schemas.openxmlformats.org/drawingml/2006/table">
            <a:tbl>
              <a:tblPr/>
              <a:tblGrid>
                <a:gridCol w="2333266"/>
                <a:gridCol w="1478879"/>
                <a:gridCol w="3580533"/>
                <a:gridCol w="1322757"/>
              </a:tblGrid>
              <a:tr h="841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вещество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формула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предназначение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состав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Красный фосфор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восстановители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30,8%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Сульфид цинка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41,8%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Оксид железа(Ш)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-1400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Пигменты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12,8%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Оксид цинка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Наполнитель: для снижения реакционной способности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1,5%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Молотое стекло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Карбонат кальция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Для увеличения силы трения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3,8%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2,6%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Клей костный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Связующий компонент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Arial" charset="0"/>
                        </a:rPr>
                        <a:t>6,7%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667" name="Text Box 331"/>
          <p:cNvSpPr txBox="1">
            <a:spLocks noChangeArrowheads="1"/>
          </p:cNvSpPr>
          <p:nvPr/>
        </p:nvSpPr>
        <p:spPr bwMode="auto">
          <a:xfrm>
            <a:off x="2627313" y="1557338"/>
            <a:ext cx="93503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b="1">
                <a:solidFill>
                  <a:srgbClr val="FFFFCC"/>
                </a:solidFill>
              </a:rPr>
              <a:t>Р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4668" name="Text Box 332"/>
          <p:cNvSpPr txBox="1">
            <a:spLocks noChangeArrowheads="1"/>
          </p:cNvSpPr>
          <p:nvPr/>
        </p:nvSpPr>
        <p:spPr bwMode="auto">
          <a:xfrm>
            <a:off x="2627313" y="2276475"/>
            <a:ext cx="1081087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>
                <a:solidFill>
                  <a:srgbClr val="FFFFCC"/>
                </a:solidFill>
              </a:rPr>
              <a:t>ZnS</a:t>
            </a:r>
            <a:endParaRPr lang="ru-RU" sz="2800" b="1">
              <a:solidFill>
                <a:srgbClr val="FFFFCC"/>
              </a:solidFill>
            </a:endParaRP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4669" name="Text Box 333"/>
          <p:cNvSpPr txBox="1">
            <a:spLocks noChangeArrowheads="1"/>
          </p:cNvSpPr>
          <p:nvPr/>
        </p:nvSpPr>
        <p:spPr bwMode="auto">
          <a:xfrm>
            <a:off x="2627313" y="2924175"/>
            <a:ext cx="1476375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>
                <a:solidFill>
                  <a:srgbClr val="FFFFCC"/>
                </a:solidFill>
              </a:rPr>
              <a:t>Fe</a:t>
            </a:r>
            <a:r>
              <a:rPr lang="en-US" sz="2800" b="1" baseline="-40000">
                <a:solidFill>
                  <a:srgbClr val="FFFFCC"/>
                </a:solidFill>
              </a:rPr>
              <a:t>2</a:t>
            </a:r>
            <a:r>
              <a:rPr lang="en-US" sz="2800" b="1">
                <a:solidFill>
                  <a:srgbClr val="FFFFCC"/>
                </a:solidFill>
              </a:rPr>
              <a:t>O</a:t>
            </a:r>
            <a:r>
              <a:rPr lang="en-US" sz="2800" b="1" baseline="-40000">
                <a:solidFill>
                  <a:srgbClr val="FFFFCC"/>
                </a:solidFill>
              </a:rPr>
              <a:t>3</a:t>
            </a:r>
            <a:endParaRPr lang="ru-RU" sz="2800" b="1" baseline="-40000">
              <a:solidFill>
                <a:srgbClr val="FFFFCC"/>
              </a:solidFill>
            </a:endParaRP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4670" name="Text Box 334"/>
          <p:cNvSpPr txBox="1">
            <a:spLocks noChangeArrowheads="1"/>
          </p:cNvSpPr>
          <p:nvPr/>
        </p:nvSpPr>
        <p:spPr bwMode="auto">
          <a:xfrm>
            <a:off x="2700338" y="3789363"/>
            <a:ext cx="129698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>
                <a:solidFill>
                  <a:srgbClr val="FFFFCC"/>
                </a:solidFill>
              </a:rPr>
              <a:t>ZnO</a:t>
            </a:r>
            <a:endParaRPr lang="ru-RU" sz="2800" b="1">
              <a:solidFill>
                <a:srgbClr val="FFFFCC"/>
              </a:solidFill>
            </a:endParaRP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4671" name="Text Box 335"/>
          <p:cNvSpPr txBox="1">
            <a:spLocks noChangeArrowheads="1"/>
          </p:cNvSpPr>
          <p:nvPr/>
        </p:nvSpPr>
        <p:spPr bwMode="auto">
          <a:xfrm>
            <a:off x="2700338" y="5373688"/>
            <a:ext cx="143986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>
                <a:solidFill>
                  <a:srgbClr val="FFFFCC"/>
                </a:solidFill>
              </a:rPr>
              <a:t>CaCO</a:t>
            </a:r>
            <a:r>
              <a:rPr lang="en-US" sz="2800" b="1" baseline="-40000">
                <a:solidFill>
                  <a:srgbClr val="FFFFCC"/>
                </a:solidFill>
              </a:rPr>
              <a:t>3</a:t>
            </a:r>
          </a:p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4672" name="Text Box 336"/>
          <p:cNvSpPr txBox="1">
            <a:spLocks noChangeArrowheads="1"/>
          </p:cNvSpPr>
          <p:nvPr/>
        </p:nvSpPr>
        <p:spPr bwMode="auto">
          <a:xfrm>
            <a:off x="2843213" y="4724400"/>
            <a:ext cx="1223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FFCC"/>
                </a:solidFill>
              </a:rPr>
              <a:t>SiO</a:t>
            </a:r>
            <a:r>
              <a:rPr lang="en-US" sz="2800" b="1" baseline="-30000">
                <a:solidFill>
                  <a:srgbClr val="FFFFCC"/>
                </a:solidFill>
              </a:rPr>
              <a:t>2</a:t>
            </a:r>
            <a:endParaRPr lang="ru-RU" sz="2800" b="1" baseline="-30000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67" grpId="0"/>
      <p:bldP spid="14668" grpId="0"/>
      <p:bldP spid="14669" grpId="0"/>
      <p:bldP spid="14670" grpId="0"/>
      <p:bldP spid="14671" grpId="0"/>
      <p:bldP spid="146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28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Физико-химические процессы, протекающие при трении головки о намазку и горении спички.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755650" y="1268413"/>
            <a:ext cx="7993063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FFFFCC"/>
                </a:solidFill>
              </a:rPr>
              <a:t>Выделение теплоты </a:t>
            </a:r>
            <a:r>
              <a:rPr lang="ru-RU" sz="4000" b="1">
                <a:solidFill>
                  <a:srgbClr val="FF9933"/>
                </a:solidFill>
              </a:rPr>
              <a:t>при</a:t>
            </a:r>
            <a:r>
              <a:rPr lang="ru-RU" sz="4000" b="1">
                <a:solidFill>
                  <a:srgbClr val="CC9900"/>
                </a:solidFill>
              </a:rPr>
              <a:t> </a:t>
            </a:r>
            <a:r>
              <a:rPr lang="ru-RU" sz="4000" b="1">
                <a:solidFill>
                  <a:srgbClr val="FF9933"/>
                </a:solidFill>
              </a:rPr>
              <a:t>т</a:t>
            </a:r>
            <a:r>
              <a:rPr lang="ru-RU" sz="4000" b="1">
                <a:solidFill>
                  <a:srgbClr val="FFFFCC"/>
                </a:solidFill>
              </a:rPr>
              <a:t>рении.</a:t>
            </a:r>
          </a:p>
          <a:p>
            <a:r>
              <a:rPr lang="ru-RU" sz="4000" b="1">
                <a:solidFill>
                  <a:srgbClr val="FFFFCC"/>
                </a:solidFill>
              </a:rPr>
              <a:t>Разложение бертол</a:t>
            </a:r>
            <a:r>
              <a:rPr lang="ru-RU" sz="4000" b="1">
                <a:solidFill>
                  <a:srgbClr val="FF9933"/>
                </a:solidFill>
              </a:rPr>
              <a:t>етовой</a:t>
            </a:r>
            <a:r>
              <a:rPr lang="ru-RU" sz="4000" b="1">
                <a:solidFill>
                  <a:srgbClr val="800000"/>
                </a:solidFill>
              </a:rPr>
              <a:t> </a:t>
            </a:r>
            <a:r>
              <a:rPr lang="ru-RU" sz="4000" b="1">
                <a:solidFill>
                  <a:srgbClr val="FFFFCC"/>
                </a:solidFill>
              </a:rPr>
              <a:t>соли:</a:t>
            </a:r>
            <a:r>
              <a:rPr lang="en-US" sz="4000" b="1" i="0">
                <a:solidFill>
                  <a:srgbClr val="FFFFCC"/>
                </a:solidFill>
                <a:hlinkClick r:id="rId3" action="ppaction://hlinksldjump"/>
              </a:rPr>
              <a:t>&gt;</a:t>
            </a:r>
            <a:endParaRPr lang="ru-RU" sz="4000" b="1" i="0">
              <a:solidFill>
                <a:srgbClr val="FFFFCC"/>
              </a:solidFill>
            </a:endParaRPr>
          </a:p>
          <a:p>
            <a:r>
              <a:rPr lang="ru-RU" sz="4000" b="1">
                <a:solidFill>
                  <a:srgbClr val="FFFFCC"/>
                </a:solidFill>
              </a:rPr>
              <a:t>Превращение красн</a:t>
            </a:r>
            <a:r>
              <a:rPr lang="ru-RU" sz="4000" b="1">
                <a:solidFill>
                  <a:srgbClr val="FF9933"/>
                </a:solidFill>
              </a:rPr>
              <a:t>ого</a:t>
            </a:r>
            <a:r>
              <a:rPr lang="ru-RU" sz="4000" b="1">
                <a:solidFill>
                  <a:srgbClr val="CC9900"/>
                </a:solidFill>
              </a:rPr>
              <a:t> </a:t>
            </a:r>
            <a:r>
              <a:rPr lang="ru-RU" sz="4000" b="1">
                <a:solidFill>
                  <a:srgbClr val="FF9933"/>
                </a:solidFill>
              </a:rPr>
              <a:t>фосф</a:t>
            </a:r>
            <a:r>
              <a:rPr lang="ru-RU" sz="4000" b="1">
                <a:solidFill>
                  <a:srgbClr val="FFFFCC"/>
                </a:solidFill>
              </a:rPr>
              <a:t>ора в белый.</a:t>
            </a:r>
          </a:p>
          <a:p>
            <a:r>
              <a:rPr lang="ru-RU" sz="4000" b="1">
                <a:solidFill>
                  <a:srgbClr val="FF9933"/>
                </a:solidFill>
              </a:rPr>
              <a:t>Ок</a:t>
            </a:r>
            <a:r>
              <a:rPr lang="ru-RU" sz="4000" b="1">
                <a:solidFill>
                  <a:srgbClr val="FFFFCC"/>
                </a:solidFill>
              </a:rPr>
              <a:t>исление белого </a:t>
            </a:r>
            <a:r>
              <a:rPr lang="ru-RU" sz="4000" b="1">
                <a:solidFill>
                  <a:srgbClr val="FF9933"/>
                </a:solidFill>
              </a:rPr>
              <a:t>фосфора:</a:t>
            </a:r>
            <a:r>
              <a:rPr lang="en-US" sz="4000" b="1" i="0">
                <a:solidFill>
                  <a:srgbClr val="FF9933"/>
                </a:solidFill>
                <a:hlinkClick r:id="rId4" action="ppaction://hlinksldjump"/>
              </a:rPr>
              <a:t>&gt;</a:t>
            </a:r>
            <a:endParaRPr lang="ru-RU" sz="4000" b="1" i="0">
              <a:solidFill>
                <a:srgbClr val="FF9933"/>
              </a:solidFill>
            </a:endParaRPr>
          </a:p>
          <a:p>
            <a:r>
              <a:rPr lang="ru-RU" sz="4000" b="1">
                <a:solidFill>
                  <a:srgbClr val="FFFFCC"/>
                </a:solidFill>
              </a:rPr>
              <a:t>Окис</a:t>
            </a:r>
            <a:r>
              <a:rPr lang="ru-RU" sz="4000" b="1">
                <a:solidFill>
                  <a:srgbClr val="FF9933"/>
                </a:solidFill>
              </a:rPr>
              <a:t>ление се</a:t>
            </a:r>
            <a:r>
              <a:rPr lang="ru-RU" sz="4000" b="1">
                <a:solidFill>
                  <a:srgbClr val="FFFFCC"/>
                </a:solidFill>
              </a:rPr>
              <a:t>ры:</a:t>
            </a:r>
            <a:r>
              <a:rPr lang="en-US" sz="4000" b="1" i="0">
                <a:solidFill>
                  <a:srgbClr val="FFFFCC"/>
                </a:solidFill>
                <a:hlinkClick r:id="rId5" action="ppaction://hlinksldjump"/>
              </a:rPr>
              <a:t>&gt;</a:t>
            </a:r>
            <a:endParaRPr lang="ru-RU" sz="4000" b="1" i="0">
              <a:solidFill>
                <a:srgbClr val="FFFFCC"/>
              </a:solidFill>
            </a:endParaRPr>
          </a:p>
          <a:p>
            <a:r>
              <a:rPr lang="ru-RU" sz="4000" b="1">
                <a:solidFill>
                  <a:srgbClr val="FFFFCC"/>
                </a:solidFill>
              </a:rPr>
              <a:t>Горение древе</a:t>
            </a:r>
            <a:r>
              <a:rPr lang="ru-RU" sz="4000" b="1">
                <a:solidFill>
                  <a:srgbClr val="FF9933"/>
                </a:solidFill>
              </a:rPr>
              <a:t>сины(уг</a:t>
            </a:r>
            <a:r>
              <a:rPr lang="ru-RU" sz="4000" b="1">
                <a:solidFill>
                  <a:srgbClr val="FFFFCC"/>
                </a:solidFill>
              </a:rPr>
              <a:t>леро</a:t>
            </a:r>
            <a:r>
              <a:rPr lang="ru-RU" sz="4000" b="1">
                <a:solidFill>
                  <a:srgbClr val="FF9933"/>
                </a:solidFill>
              </a:rPr>
              <a:t>да):</a:t>
            </a:r>
            <a:r>
              <a:rPr lang="en-US" sz="4000" b="1" i="0">
                <a:solidFill>
                  <a:srgbClr val="FF9933"/>
                </a:solidFill>
                <a:hlinkClick r:id="rId6" action="ppaction://hlinksldjump"/>
              </a:rPr>
              <a:t>&gt;</a:t>
            </a:r>
            <a:endParaRPr lang="ru-RU" sz="4000" i="0"/>
          </a:p>
          <a:p>
            <a:pPr>
              <a:spcBef>
                <a:spcPct val="50000"/>
              </a:spcBef>
            </a:pPr>
            <a:endParaRPr lang="ru-RU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7" name="image315" descr="fghxp69f4gtquqf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052513"/>
            <a:ext cx="8229600" cy="1008062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Спички - детям не игрушка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2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5" name="Picture 5" descr="пожар"/>
          <p:cNvPicPr>
            <a:picLocks noChangeAspect="1" noChangeArrowheads="1"/>
          </p:cNvPicPr>
          <p:nvPr/>
        </p:nvPicPr>
        <p:blipFill>
          <a:blip r:embed="rId2" cstate="print"/>
          <a:srcRect b="31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Виды спичек</a:t>
            </a:r>
          </a:p>
        </p:txBody>
      </p:sp>
      <p:pic>
        <p:nvPicPr>
          <p:cNvPr id="8" name="Picture 7" descr="охотничьи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28670"/>
            <a:ext cx="8143932" cy="5643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85813" y="928688"/>
            <a:ext cx="74295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FFFFCC"/>
                </a:solidFill>
              </a:rPr>
              <a:t>Штормовые (охотничьи) -горящие на ветру, в сырости и под дождем. </a:t>
            </a:r>
          </a:p>
        </p:txBody>
      </p:sp>
      <p:pic>
        <p:nvPicPr>
          <p:cNvPr id="10" name="Picture 6" descr="60-12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000108"/>
            <a:ext cx="7786742" cy="585789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1" name="Прямоугольник 10"/>
          <p:cNvSpPr/>
          <p:nvPr/>
        </p:nvSpPr>
        <p:spPr>
          <a:xfrm>
            <a:off x="1000125" y="1214438"/>
            <a:ext cx="6786563" cy="1127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Термические - развивающие при горении более высокую температуру и большее количество тепла. </a:t>
            </a:r>
          </a:p>
        </p:txBody>
      </p:sp>
      <p:pic>
        <p:nvPicPr>
          <p:cNvPr id="17416" name="Picture 8" descr="Картинка 2 из 56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1000108"/>
            <a:ext cx="7858180" cy="55007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Прямоугольник 11"/>
          <p:cNvSpPr/>
          <p:nvPr/>
        </p:nvSpPr>
        <p:spPr>
          <a:xfrm>
            <a:off x="1428728" y="1285860"/>
            <a:ext cx="642942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smtClean="0">
                <a:solidFill>
                  <a:srgbClr val="FF0000"/>
                </a:solidFill>
              </a:rPr>
              <a:t>Сигнальные</a:t>
            </a:r>
            <a:r>
              <a:rPr lang="ru-RU" sz="3600" b="1" dirty="0" smtClean="0"/>
              <a:t> - </a:t>
            </a:r>
            <a:r>
              <a:rPr lang="ru-RU" sz="3600" b="1" dirty="0" smtClean="0">
                <a:solidFill>
                  <a:srgbClr val="C00000"/>
                </a:solidFill>
              </a:rPr>
              <a:t>дающие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CC0099"/>
                </a:solidFill>
              </a:rPr>
              <a:t>при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горении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00B050"/>
                </a:solidFill>
              </a:rPr>
              <a:t>цветное </a:t>
            </a:r>
            <a:r>
              <a:rPr lang="ru-RU" sz="3600" b="1" dirty="0" smtClean="0">
                <a:solidFill>
                  <a:srgbClr val="00B0F0"/>
                </a:solidFill>
              </a:rPr>
              <a:t>пламя. </a:t>
            </a:r>
            <a:endParaRPr lang="ru-RU" sz="3600" b="1" dirty="0">
              <a:solidFill>
                <a:srgbClr val="00B0F0"/>
              </a:solidFill>
            </a:endParaRPr>
          </a:p>
        </p:txBody>
      </p:sp>
      <p:pic>
        <p:nvPicPr>
          <p:cNvPr id="17418" name="Picture 10" descr="Картинка 7 из 460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857232"/>
            <a:ext cx="7429552" cy="571504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2857488" y="1428736"/>
            <a:ext cx="51435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Сувенирные спички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utoUpdateAnimBg="0"/>
      <p:bldP spid="9" grpId="0" build="allAtOnce" autoUpdateAnimBg="0"/>
      <p:bldP spid="11" grpId="0" build="allAtOnce" autoUpdateAnimBg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ChangeArrowheads="1"/>
          </p:cNvSpPr>
          <p:nvPr/>
        </p:nvSpPr>
        <p:spPr bwMode="auto">
          <a:xfrm>
            <a:off x="323850" y="1700213"/>
            <a:ext cx="842486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FFFFCC"/>
                </a:solidFill>
              </a:rPr>
              <a:t>      2</a:t>
            </a:r>
            <a:r>
              <a:rPr lang="en-US" sz="4800" b="1">
                <a:solidFill>
                  <a:srgbClr val="FFFFCC"/>
                </a:solidFill>
              </a:rPr>
              <a:t>KClO</a:t>
            </a:r>
            <a:r>
              <a:rPr lang="en-US" sz="4800" b="1">
                <a:solidFill>
                  <a:srgbClr val="FFFFCC"/>
                </a:solidFill>
                <a:latin typeface="Calibri" pitchFamily="34" charset="0"/>
              </a:rPr>
              <a:t>₃</a:t>
            </a:r>
            <a:r>
              <a:rPr lang="en-US" sz="4800" b="1" baseline="-38000">
                <a:solidFill>
                  <a:srgbClr val="FFFFCC"/>
                </a:solidFill>
              </a:rPr>
              <a:t> </a:t>
            </a:r>
            <a:r>
              <a:rPr lang="en-US" sz="4800" b="1">
                <a:solidFill>
                  <a:srgbClr val="FFFFCC"/>
                </a:solidFill>
              </a:rPr>
              <a:t> → </a:t>
            </a:r>
            <a:r>
              <a:rPr lang="ru-RU" sz="4800" b="1">
                <a:solidFill>
                  <a:srgbClr val="FFFFCC"/>
                </a:solidFill>
              </a:rPr>
              <a:t> 2</a:t>
            </a:r>
            <a:r>
              <a:rPr lang="en-US" sz="4800" b="1">
                <a:solidFill>
                  <a:srgbClr val="FFFFCC"/>
                </a:solidFill>
              </a:rPr>
              <a:t>KCl  +  </a:t>
            </a:r>
            <a:r>
              <a:rPr lang="ru-RU" sz="4800" b="1">
                <a:solidFill>
                  <a:srgbClr val="FFFFCC"/>
                </a:solidFill>
              </a:rPr>
              <a:t>3</a:t>
            </a:r>
            <a:r>
              <a:rPr lang="en-US" sz="4800" b="1">
                <a:solidFill>
                  <a:srgbClr val="FFFFCC"/>
                </a:solidFill>
              </a:rPr>
              <a:t>O</a:t>
            </a:r>
            <a:r>
              <a:rPr lang="en-US" sz="4800" b="1" baseline="-38000">
                <a:solidFill>
                  <a:srgbClr val="FFFFCC"/>
                </a:solidFill>
              </a:rPr>
              <a:t>2</a:t>
            </a:r>
            <a:r>
              <a:rPr lang="en-US" sz="4800" b="1">
                <a:solidFill>
                  <a:srgbClr val="FFFFCC"/>
                </a:solidFill>
              </a:rPr>
              <a:t>	</a:t>
            </a:r>
            <a:endParaRPr lang="ru-RU" sz="4800" b="1">
              <a:solidFill>
                <a:srgbClr val="FFFFCC"/>
              </a:solidFill>
            </a:endParaRPr>
          </a:p>
          <a:p>
            <a:r>
              <a:rPr lang="ru-RU" sz="4800" b="1">
                <a:solidFill>
                  <a:srgbClr val="FFFFCC"/>
                </a:solidFill>
              </a:rPr>
              <a:t>      2  </a:t>
            </a:r>
            <a:r>
              <a:rPr lang="en-US" sz="4800" b="1">
                <a:solidFill>
                  <a:srgbClr val="FFFFCC"/>
                </a:solidFill>
              </a:rPr>
              <a:t>Cl</a:t>
            </a:r>
            <a:r>
              <a:rPr lang="en-US" sz="4800" b="1" baseline="40000">
                <a:solidFill>
                  <a:srgbClr val="FFFFCC"/>
                </a:solidFill>
              </a:rPr>
              <a:t>+5</a:t>
            </a:r>
            <a:r>
              <a:rPr lang="en-US" sz="4800" b="1">
                <a:solidFill>
                  <a:srgbClr val="FFFFCC"/>
                </a:solidFill>
              </a:rPr>
              <a:t>  -  6e  → Cl</a:t>
            </a:r>
            <a:r>
              <a:rPr lang="en-US" sz="4800" b="1" baseline="40000">
                <a:solidFill>
                  <a:srgbClr val="FFFFCC"/>
                </a:solidFill>
              </a:rPr>
              <a:t>-</a:t>
            </a:r>
            <a:r>
              <a:rPr lang="en-US" sz="4800" b="1">
                <a:solidFill>
                  <a:srgbClr val="FFFFCC"/>
                </a:solidFill>
              </a:rPr>
              <a:t>  </a:t>
            </a:r>
            <a:r>
              <a:rPr lang="ru-RU" sz="4800" b="1">
                <a:solidFill>
                  <a:srgbClr val="FFFFCC"/>
                </a:solidFill>
              </a:rPr>
              <a:t>о.п.</a:t>
            </a:r>
          </a:p>
          <a:p>
            <a:r>
              <a:rPr lang="ru-RU" sz="4800" b="1">
                <a:solidFill>
                  <a:srgbClr val="FFFFCC"/>
                </a:solidFill>
              </a:rPr>
              <a:t>      3  2О</a:t>
            </a:r>
            <a:r>
              <a:rPr lang="ru-RU" sz="4800" b="1" baseline="40000">
                <a:solidFill>
                  <a:srgbClr val="FFFFCC"/>
                </a:solidFill>
              </a:rPr>
              <a:t>-2</a:t>
            </a:r>
            <a:r>
              <a:rPr lang="ru-RU" sz="4800" b="1">
                <a:solidFill>
                  <a:srgbClr val="FFFFCC"/>
                </a:solidFill>
              </a:rPr>
              <a:t> + 2•2е  → О</a:t>
            </a:r>
            <a:r>
              <a:rPr lang="ru-RU" sz="4800" b="1" baseline="-38000">
                <a:solidFill>
                  <a:srgbClr val="FFFFCC"/>
                </a:solidFill>
              </a:rPr>
              <a:t>2</a:t>
            </a:r>
            <a:r>
              <a:rPr lang="ru-RU" sz="4800" b="1" baseline="40000">
                <a:solidFill>
                  <a:srgbClr val="FFFFCC"/>
                </a:solidFill>
              </a:rPr>
              <a:t>0</a:t>
            </a:r>
            <a:r>
              <a:rPr lang="ru-RU" sz="4800" b="1">
                <a:solidFill>
                  <a:srgbClr val="FFFFCC"/>
                </a:solidFill>
              </a:rPr>
              <a:t>  в.п.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ru-RU" sz="4800" b="1">
              <a:solidFill>
                <a:srgbClr val="FFFFCC"/>
              </a:solidFill>
              <a:latin typeface="Arial" charset="0"/>
              <a:cs typeface="Arial" charset="0"/>
            </a:endParaRPr>
          </a:p>
        </p:txBody>
      </p:sp>
      <p:sp>
        <p:nvSpPr>
          <p:cNvPr id="17411" name="Line 8"/>
          <p:cNvSpPr>
            <a:spLocks noChangeShapeType="1"/>
          </p:cNvSpPr>
          <p:nvPr/>
        </p:nvSpPr>
        <p:spPr bwMode="auto">
          <a:xfrm>
            <a:off x="1835150" y="2636838"/>
            <a:ext cx="0" cy="1223962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Text Box 10"/>
          <p:cNvSpPr txBox="1">
            <a:spLocks noChangeArrowheads="1"/>
          </p:cNvSpPr>
          <p:nvPr/>
        </p:nvSpPr>
        <p:spPr bwMode="auto">
          <a:xfrm>
            <a:off x="7524750" y="5876925"/>
            <a:ext cx="12239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0">
                <a:hlinkClick r:id="rId3" action="ppaction://hlinksldjump"/>
              </a:rPr>
              <a:t>&lt;&gt;</a:t>
            </a:r>
            <a:endParaRPr lang="ru-RU" sz="4400" b="1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827088" y="1285875"/>
            <a:ext cx="81375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dirty="0">
                <a:solidFill>
                  <a:srgbClr val="FFFFCC"/>
                </a:solidFill>
              </a:rPr>
              <a:t>       </a:t>
            </a:r>
            <a:r>
              <a:rPr lang="ru-RU" sz="4800" b="1" dirty="0" smtClean="0">
                <a:solidFill>
                  <a:srgbClr val="FFFFCC"/>
                </a:solidFill>
              </a:rPr>
              <a:t>Р</a:t>
            </a:r>
            <a:r>
              <a:rPr lang="ru-RU" sz="4800" b="1" baseline="-30000" dirty="0" smtClean="0">
                <a:solidFill>
                  <a:srgbClr val="FFFFCC"/>
                </a:solidFill>
              </a:rPr>
              <a:t>4</a:t>
            </a:r>
            <a:r>
              <a:rPr lang="ru-RU" sz="4800" b="1" dirty="0" smtClean="0">
                <a:solidFill>
                  <a:srgbClr val="FFFFCC"/>
                </a:solidFill>
              </a:rPr>
              <a:t>  </a:t>
            </a:r>
            <a:r>
              <a:rPr lang="ru-RU" sz="4800" b="1" dirty="0">
                <a:solidFill>
                  <a:srgbClr val="FFFFCC"/>
                </a:solidFill>
              </a:rPr>
              <a:t>+  5О</a:t>
            </a:r>
            <a:r>
              <a:rPr lang="ru-RU" sz="4800" b="1" dirty="0">
                <a:solidFill>
                  <a:srgbClr val="FFFFCC"/>
                </a:solidFill>
                <a:latin typeface="Calibri" pitchFamily="34" charset="0"/>
              </a:rPr>
              <a:t>₂</a:t>
            </a:r>
            <a:r>
              <a:rPr lang="ru-RU" sz="4800" b="1" dirty="0">
                <a:solidFill>
                  <a:srgbClr val="FFFFCC"/>
                </a:solidFill>
              </a:rPr>
              <a:t>  → 2Р</a:t>
            </a:r>
            <a:r>
              <a:rPr lang="ru-RU" sz="4800" b="1" dirty="0">
                <a:solidFill>
                  <a:srgbClr val="FFFFCC"/>
                </a:solidFill>
                <a:latin typeface="Calibri" pitchFamily="34" charset="0"/>
              </a:rPr>
              <a:t>₂</a:t>
            </a:r>
            <a:r>
              <a:rPr lang="ru-RU" sz="4800" b="1" dirty="0">
                <a:solidFill>
                  <a:srgbClr val="FFFFCC"/>
                </a:solidFill>
              </a:rPr>
              <a:t>О</a:t>
            </a:r>
            <a:r>
              <a:rPr lang="ru-RU" sz="4800" b="1" baseline="-20000" dirty="0">
                <a:solidFill>
                  <a:srgbClr val="FFFFCC"/>
                </a:solidFill>
              </a:rPr>
              <a:t>5</a:t>
            </a:r>
            <a:endParaRPr lang="ru-RU" sz="4800" b="1" baseline="-40000" dirty="0">
              <a:solidFill>
                <a:srgbClr val="FFFFCC"/>
              </a:solidFill>
            </a:endParaRPr>
          </a:p>
          <a:p>
            <a:endParaRPr lang="ru-RU" sz="4800" b="1" baseline="-40000" dirty="0">
              <a:solidFill>
                <a:srgbClr val="FFFFCC"/>
              </a:solidFill>
            </a:endParaRPr>
          </a:p>
          <a:p>
            <a:r>
              <a:rPr lang="ru-RU" sz="4800" b="1" dirty="0">
                <a:solidFill>
                  <a:srgbClr val="FFFFCC"/>
                </a:solidFill>
              </a:rPr>
              <a:t>      </a:t>
            </a:r>
            <a:r>
              <a:rPr lang="ru-RU" sz="4800" b="1" dirty="0" smtClean="0">
                <a:solidFill>
                  <a:srgbClr val="FFFFCC"/>
                </a:solidFill>
              </a:rPr>
              <a:t>1  Р</a:t>
            </a:r>
            <a:r>
              <a:rPr lang="ru-RU" sz="4800" b="1" baseline="-30000" dirty="0" smtClean="0">
                <a:solidFill>
                  <a:srgbClr val="FFFFCC"/>
                </a:solidFill>
              </a:rPr>
              <a:t>4</a:t>
            </a:r>
            <a:r>
              <a:rPr lang="ru-RU" sz="4800" b="1" dirty="0" smtClean="0">
                <a:solidFill>
                  <a:srgbClr val="FFFFCC"/>
                </a:solidFill>
              </a:rPr>
              <a:t> </a:t>
            </a:r>
            <a:r>
              <a:rPr lang="ru-RU" sz="4800" b="1" baseline="40000" dirty="0">
                <a:solidFill>
                  <a:srgbClr val="FFFFCC"/>
                </a:solidFill>
              </a:rPr>
              <a:t>0</a:t>
            </a:r>
            <a:r>
              <a:rPr lang="ru-RU" sz="4800" b="1" dirty="0">
                <a:solidFill>
                  <a:srgbClr val="FFFFCC"/>
                </a:solidFill>
              </a:rPr>
              <a:t>  -  </a:t>
            </a:r>
            <a:r>
              <a:rPr lang="ru-RU" sz="4800" b="1" dirty="0" smtClean="0">
                <a:solidFill>
                  <a:srgbClr val="FFFFCC"/>
                </a:solidFill>
              </a:rPr>
              <a:t>5е</a:t>
            </a:r>
            <a:r>
              <a:rPr lang="ru-RU" sz="2800" b="1" dirty="0" smtClean="0">
                <a:solidFill>
                  <a:srgbClr val="FFFFCC"/>
                </a:solidFill>
                <a:latin typeface="Calibri"/>
              </a:rPr>
              <a:t>•</a:t>
            </a:r>
            <a:r>
              <a:rPr lang="ru-RU" sz="4800" b="1" dirty="0" smtClean="0">
                <a:solidFill>
                  <a:srgbClr val="FFFFCC"/>
                </a:solidFill>
              </a:rPr>
              <a:t>4→ 4Р </a:t>
            </a:r>
            <a:r>
              <a:rPr lang="ru-RU" sz="4800" b="1" baseline="40000" dirty="0">
                <a:solidFill>
                  <a:srgbClr val="FFFFCC"/>
                </a:solidFill>
              </a:rPr>
              <a:t>+5</a:t>
            </a:r>
            <a:r>
              <a:rPr lang="ru-RU" sz="4800" b="1" dirty="0">
                <a:solidFill>
                  <a:srgbClr val="FFFFCC"/>
                </a:solidFill>
              </a:rPr>
              <a:t>  о.п.</a:t>
            </a:r>
          </a:p>
          <a:p>
            <a:r>
              <a:rPr lang="ru-RU" sz="4800" b="1" dirty="0">
                <a:solidFill>
                  <a:srgbClr val="FFFFCC"/>
                </a:solidFill>
              </a:rPr>
              <a:t>      5  О</a:t>
            </a:r>
            <a:r>
              <a:rPr lang="ru-RU" sz="4800" b="1" baseline="-40000" dirty="0">
                <a:solidFill>
                  <a:srgbClr val="FFFFCC"/>
                </a:solidFill>
              </a:rPr>
              <a:t>2</a:t>
            </a:r>
            <a:r>
              <a:rPr lang="ru-RU" sz="4800" b="1" baseline="40000" dirty="0">
                <a:solidFill>
                  <a:srgbClr val="FFFFCC"/>
                </a:solidFill>
              </a:rPr>
              <a:t>0</a:t>
            </a:r>
            <a:r>
              <a:rPr lang="ru-RU" sz="4800" b="1" dirty="0">
                <a:solidFill>
                  <a:srgbClr val="FFFFCC"/>
                </a:solidFill>
              </a:rPr>
              <a:t>  +  2</a:t>
            </a:r>
            <a:r>
              <a:rPr lang="ru-RU" sz="3200" b="1" dirty="0">
                <a:solidFill>
                  <a:srgbClr val="FFFFCC"/>
                </a:solidFill>
              </a:rPr>
              <a:t>•</a:t>
            </a:r>
            <a:r>
              <a:rPr lang="ru-RU" sz="4800" b="1" dirty="0">
                <a:solidFill>
                  <a:srgbClr val="FFFFCC"/>
                </a:solidFill>
              </a:rPr>
              <a:t>2е → 2О </a:t>
            </a:r>
            <a:r>
              <a:rPr lang="ru-RU" sz="4800" b="1" baseline="40000" dirty="0">
                <a:solidFill>
                  <a:srgbClr val="FFFFCC"/>
                </a:solidFill>
              </a:rPr>
              <a:t>-2</a:t>
            </a:r>
            <a:r>
              <a:rPr lang="ru-RU" sz="4800" b="1" dirty="0">
                <a:solidFill>
                  <a:srgbClr val="FFFFCC"/>
                </a:solidFill>
              </a:rPr>
              <a:t> в.п.</a:t>
            </a:r>
          </a:p>
        </p:txBody>
      </p:sp>
      <p:sp>
        <p:nvSpPr>
          <p:cNvPr id="18435" name="Line 6"/>
          <p:cNvSpPr>
            <a:spLocks noChangeShapeType="1"/>
          </p:cNvSpPr>
          <p:nvPr/>
        </p:nvSpPr>
        <p:spPr bwMode="auto">
          <a:xfrm>
            <a:off x="2214563" y="2714625"/>
            <a:ext cx="0" cy="1081088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7308850" y="5876925"/>
            <a:ext cx="1584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0">
                <a:hlinkClick r:id="rId3" action="ppaction://hlinksldjump"/>
              </a:rPr>
              <a:t>&lt;&gt;</a:t>
            </a:r>
            <a:endParaRPr lang="ru-RU" sz="4400" b="1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900113" y="1916113"/>
            <a:ext cx="7920037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FFFFCC"/>
                </a:solidFill>
              </a:rPr>
              <a:t>       </a:t>
            </a:r>
            <a:r>
              <a:rPr lang="en-US" sz="4800" b="1">
                <a:solidFill>
                  <a:srgbClr val="FFFFCC"/>
                </a:solidFill>
              </a:rPr>
              <a:t>S  +  O</a:t>
            </a:r>
            <a:r>
              <a:rPr lang="en-US" sz="4800" b="1" baseline="-40000">
                <a:solidFill>
                  <a:srgbClr val="FFFFCC"/>
                </a:solidFill>
              </a:rPr>
              <a:t>2</a:t>
            </a:r>
            <a:r>
              <a:rPr lang="en-US" sz="4800" b="1">
                <a:solidFill>
                  <a:srgbClr val="FFFFCC"/>
                </a:solidFill>
              </a:rPr>
              <a:t>  →  SO</a:t>
            </a:r>
            <a:r>
              <a:rPr lang="en-US" sz="4800" b="1" baseline="-40000">
                <a:solidFill>
                  <a:srgbClr val="FFFFCC"/>
                </a:solidFill>
              </a:rPr>
              <a:t>2</a:t>
            </a:r>
          </a:p>
          <a:p>
            <a:r>
              <a:rPr lang="en-US" sz="4800" b="1">
                <a:solidFill>
                  <a:srgbClr val="FFFFCC"/>
                </a:solidFill>
              </a:rPr>
              <a:t>   </a:t>
            </a:r>
            <a:r>
              <a:rPr lang="ru-RU" sz="4800" b="1">
                <a:solidFill>
                  <a:srgbClr val="FFFFCC"/>
                </a:solidFill>
              </a:rPr>
              <a:t> 1  </a:t>
            </a:r>
            <a:r>
              <a:rPr lang="en-US" sz="4800" b="1">
                <a:solidFill>
                  <a:srgbClr val="FFFFCC"/>
                </a:solidFill>
              </a:rPr>
              <a:t>S</a:t>
            </a:r>
            <a:r>
              <a:rPr lang="ru-RU" sz="4800" b="1" baseline="40000">
                <a:solidFill>
                  <a:srgbClr val="FFFFCC"/>
                </a:solidFill>
              </a:rPr>
              <a:t>0</a:t>
            </a:r>
            <a:r>
              <a:rPr lang="en-US" sz="4800" b="1">
                <a:solidFill>
                  <a:srgbClr val="FFFFCC"/>
                </a:solidFill>
              </a:rPr>
              <a:t> -  4e  → S</a:t>
            </a:r>
            <a:r>
              <a:rPr lang="en-US" sz="4800" b="1" baseline="40000">
                <a:solidFill>
                  <a:srgbClr val="FFFFCC"/>
                </a:solidFill>
              </a:rPr>
              <a:t>+4</a:t>
            </a:r>
            <a:r>
              <a:rPr lang="en-US" sz="4800" b="1">
                <a:solidFill>
                  <a:srgbClr val="FFFFCC"/>
                </a:solidFill>
              </a:rPr>
              <a:t>  </a:t>
            </a:r>
            <a:r>
              <a:rPr lang="ru-RU" sz="4800" b="1">
                <a:solidFill>
                  <a:srgbClr val="FFFFCC"/>
                </a:solidFill>
              </a:rPr>
              <a:t>о.п.</a:t>
            </a:r>
          </a:p>
          <a:p>
            <a:r>
              <a:rPr lang="ru-RU" sz="4800" b="1">
                <a:solidFill>
                  <a:srgbClr val="FFFFCC"/>
                </a:solidFill>
              </a:rPr>
              <a:t>    1 О</a:t>
            </a:r>
            <a:r>
              <a:rPr lang="ru-RU" sz="4800" b="1" baseline="-40000">
                <a:solidFill>
                  <a:srgbClr val="FFFFCC"/>
                </a:solidFill>
              </a:rPr>
              <a:t>2</a:t>
            </a:r>
            <a:r>
              <a:rPr lang="ru-RU" sz="4800" b="1" baseline="40000">
                <a:solidFill>
                  <a:srgbClr val="FFFFCC"/>
                </a:solidFill>
              </a:rPr>
              <a:t>0</a:t>
            </a:r>
            <a:r>
              <a:rPr lang="ru-RU" sz="4800" b="1">
                <a:solidFill>
                  <a:srgbClr val="FFFFCC"/>
                </a:solidFill>
              </a:rPr>
              <a:t>  +  2•</a:t>
            </a:r>
            <a:r>
              <a:rPr lang="en-US" sz="4800" b="1">
                <a:solidFill>
                  <a:srgbClr val="FFFFCC"/>
                </a:solidFill>
              </a:rPr>
              <a:t>2</a:t>
            </a:r>
            <a:r>
              <a:rPr lang="ru-RU" sz="4800" b="1">
                <a:solidFill>
                  <a:srgbClr val="FFFFCC"/>
                </a:solidFill>
              </a:rPr>
              <a:t>е → 2О</a:t>
            </a:r>
            <a:r>
              <a:rPr lang="ru-RU" sz="4800" b="1" baseline="40000">
                <a:solidFill>
                  <a:srgbClr val="FFFFCC"/>
                </a:solidFill>
              </a:rPr>
              <a:t>-2</a:t>
            </a:r>
            <a:r>
              <a:rPr lang="ru-RU" sz="4800" b="1">
                <a:solidFill>
                  <a:srgbClr val="FFFFCC"/>
                </a:solidFill>
              </a:rPr>
              <a:t> в.п.</a:t>
            </a:r>
          </a:p>
        </p:txBody>
      </p:sp>
      <p:sp>
        <p:nvSpPr>
          <p:cNvPr id="19459" name="Line 5"/>
          <p:cNvSpPr>
            <a:spLocks noChangeShapeType="1"/>
          </p:cNvSpPr>
          <p:nvPr/>
        </p:nvSpPr>
        <p:spPr bwMode="auto">
          <a:xfrm>
            <a:off x="1979613" y="2852738"/>
            <a:ext cx="0" cy="1152525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7524750" y="5876925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0">
                <a:hlinkClick r:id="rId3" action="ppaction://hlinksldjump"/>
              </a:rPr>
              <a:t>&lt;&gt;</a:t>
            </a:r>
            <a:endParaRPr lang="ru-RU" sz="4400" b="1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611188" y="1557338"/>
            <a:ext cx="8208962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FFFFCC"/>
                </a:solidFill>
              </a:rPr>
              <a:t>         </a:t>
            </a:r>
            <a:r>
              <a:rPr lang="en-US" sz="4800" b="1">
                <a:solidFill>
                  <a:srgbClr val="FFFFCC"/>
                </a:solidFill>
              </a:rPr>
              <a:t>C  +  </a:t>
            </a:r>
            <a:r>
              <a:rPr lang="ru-RU" sz="4800" b="1">
                <a:solidFill>
                  <a:srgbClr val="FFFFCC"/>
                </a:solidFill>
              </a:rPr>
              <a:t>О</a:t>
            </a:r>
            <a:r>
              <a:rPr lang="ru-RU" sz="4800" b="1" baseline="-40000">
                <a:solidFill>
                  <a:srgbClr val="FFFFCC"/>
                </a:solidFill>
              </a:rPr>
              <a:t>2</a:t>
            </a:r>
            <a:r>
              <a:rPr lang="ru-RU" sz="4800" b="1">
                <a:solidFill>
                  <a:srgbClr val="FFFFCC"/>
                </a:solidFill>
              </a:rPr>
              <a:t>  →  СО</a:t>
            </a:r>
            <a:r>
              <a:rPr lang="ru-RU" sz="4800" b="1" baseline="-40000">
                <a:solidFill>
                  <a:srgbClr val="FFFFCC"/>
                </a:solidFill>
              </a:rPr>
              <a:t>2</a:t>
            </a:r>
          </a:p>
          <a:p>
            <a:r>
              <a:rPr lang="ru-RU" sz="4800" b="1">
                <a:solidFill>
                  <a:srgbClr val="FFFFCC"/>
                </a:solidFill>
              </a:rPr>
              <a:t>      1  С</a:t>
            </a:r>
            <a:r>
              <a:rPr lang="ru-RU" sz="4800" b="1" baseline="40000">
                <a:solidFill>
                  <a:srgbClr val="FFFFCC"/>
                </a:solidFill>
              </a:rPr>
              <a:t>0</a:t>
            </a:r>
            <a:r>
              <a:rPr lang="ru-RU" sz="4800" b="1">
                <a:solidFill>
                  <a:srgbClr val="FFFFCC"/>
                </a:solidFill>
              </a:rPr>
              <a:t> - 4е → С</a:t>
            </a:r>
            <a:r>
              <a:rPr lang="ru-RU" sz="4800" b="1" baseline="40000">
                <a:solidFill>
                  <a:srgbClr val="FFFFCC"/>
                </a:solidFill>
              </a:rPr>
              <a:t>+4 </a:t>
            </a:r>
            <a:r>
              <a:rPr lang="ru-RU" sz="4800" b="1">
                <a:solidFill>
                  <a:srgbClr val="FFFFCC"/>
                </a:solidFill>
              </a:rPr>
              <a:t> о.п.</a:t>
            </a:r>
          </a:p>
          <a:p>
            <a:r>
              <a:rPr lang="ru-RU" sz="4800" b="1">
                <a:solidFill>
                  <a:srgbClr val="FFFFCC"/>
                </a:solidFill>
              </a:rPr>
              <a:t>      1  О</a:t>
            </a:r>
            <a:r>
              <a:rPr lang="ru-RU" sz="4800" b="1" baseline="-40000">
                <a:solidFill>
                  <a:srgbClr val="FFFFCC"/>
                </a:solidFill>
              </a:rPr>
              <a:t>2</a:t>
            </a:r>
            <a:r>
              <a:rPr lang="ru-RU" sz="4800" b="1" baseline="40000">
                <a:solidFill>
                  <a:srgbClr val="FFFFCC"/>
                </a:solidFill>
              </a:rPr>
              <a:t>0</a:t>
            </a:r>
            <a:r>
              <a:rPr lang="ru-RU" sz="4800" b="1">
                <a:solidFill>
                  <a:srgbClr val="FFFFCC"/>
                </a:solidFill>
              </a:rPr>
              <a:t>  +  2•2е → 2О</a:t>
            </a:r>
            <a:r>
              <a:rPr lang="ru-RU" sz="4800" b="1" baseline="40000">
                <a:solidFill>
                  <a:srgbClr val="FFFFCC"/>
                </a:solidFill>
              </a:rPr>
              <a:t>-2</a:t>
            </a:r>
            <a:r>
              <a:rPr lang="ru-RU" sz="4800" b="1">
                <a:solidFill>
                  <a:srgbClr val="FFFFCC"/>
                </a:solidFill>
              </a:rPr>
              <a:t> в.п</a:t>
            </a:r>
          </a:p>
        </p:txBody>
      </p:sp>
      <p:sp>
        <p:nvSpPr>
          <p:cNvPr id="20483" name="Line 5"/>
          <p:cNvSpPr>
            <a:spLocks noChangeShapeType="1"/>
          </p:cNvSpPr>
          <p:nvPr/>
        </p:nvSpPr>
        <p:spPr bwMode="auto">
          <a:xfrm>
            <a:off x="2051050" y="2565400"/>
            <a:ext cx="0" cy="1079500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7451725" y="5876925"/>
            <a:ext cx="1296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0">
                <a:hlinkClick r:id="rId3" action="ppaction://hlinksldjump"/>
              </a:rPr>
              <a:t>&lt;&gt;</a:t>
            </a:r>
            <a:endParaRPr lang="ru-RU" sz="4400" b="1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Уравнения реакций, протекающих при воспламенении и горении спички.</a:t>
            </a:r>
            <a:r>
              <a:rPr lang="en-US" sz="32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200" i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3200" i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</a:rPr>
              <a:t>Температура воспламенения спички -  180</a:t>
            </a:r>
            <a:r>
              <a:rPr lang="ru-RU" sz="2000" b="1" i="1" baseline="50000" smtClean="0">
                <a:solidFill>
                  <a:srgbClr val="FFFFCC"/>
                </a:solidFill>
              </a:rPr>
              <a:t>0</a:t>
            </a:r>
            <a:r>
              <a:rPr lang="ru-RU" sz="2000" b="1" i="1" smtClean="0">
                <a:solidFill>
                  <a:srgbClr val="FFFFCC"/>
                </a:solidFill>
              </a:rPr>
              <a:t> - 200</a:t>
            </a:r>
            <a:r>
              <a:rPr lang="ru-RU" sz="2000" b="1" i="1" baseline="50000" smtClean="0">
                <a:solidFill>
                  <a:srgbClr val="FFFFCC"/>
                </a:solidFill>
              </a:rPr>
              <a:t>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</a:rPr>
              <a:t>     2</a:t>
            </a:r>
            <a:r>
              <a:rPr lang="en-US" sz="2000" b="1" i="1" smtClean="0">
                <a:solidFill>
                  <a:srgbClr val="FFFFCC"/>
                </a:solidFill>
              </a:rPr>
              <a:t>KClO</a:t>
            </a:r>
            <a:r>
              <a:rPr lang="en-US" sz="2000" b="1" i="1" baseline="-14000" smtClean="0">
                <a:solidFill>
                  <a:srgbClr val="FFFFCC"/>
                </a:solidFill>
              </a:rPr>
              <a:t>3</a:t>
            </a:r>
            <a:r>
              <a:rPr lang="en-US" sz="2000" b="1" i="1" smtClean="0">
                <a:solidFill>
                  <a:srgbClr val="FFFFCC"/>
                </a:solidFill>
              </a:rPr>
              <a:t> 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→</a:t>
            </a:r>
            <a:r>
              <a:rPr lang="en-US" sz="2000" b="1" i="1" smtClean="0">
                <a:solidFill>
                  <a:srgbClr val="FFFFCC"/>
                </a:solidFill>
              </a:rPr>
              <a:t> </a:t>
            </a:r>
            <a:r>
              <a:rPr lang="ru-RU" sz="2000" b="1" i="1" smtClean="0">
                <a:solidFill>
                  <a:srgbClr val="FFFFCC"/>
                </a:solidFill>
              </a:rPr>
              <a:t> 2</a:t>
            </a:r>
            <a:r>
              <a:rPr lang="en-US" sz="2000" b="1" i="1" smtClean="0">
                <a:solidFill>
                  <a:srgbClr val="FFFFCC"/>
                </a:solidFill>
              </a:rPr>
              <a:t>KCl  +  </a:t>
            </a:r>
            <a:r>
              <a:rPr lang="ru-RU" sz="2000" b="1" i="1" smtClean="0">
                <a:solidFill>
                  <a:srgbClr val="FFFFCC"/>
                </a:solidFill>
              </a:rPr>
              <a:t>3</a:t>
            </a:r>
            <a:r>
              <a:rPr lang="en-US" sz="2000" b="1" i="1" smtClean="0">
                <a:solidFill>
                  <a:srgbClr val="FFFFCC"/>
                </a:solidFill>
              </a:rPr>
              <a:t>O</a:t>
            </a:r>
            <a:r>
              <a:rPr lang="en-US" sz="2000" b="1" i="1" baseline="-14000" smtClean="0">
                <a:solidFill>
                  <a:srgbClr val="FFFFCC"/>
                </a:solidFill>
              </a:rPr>
              <a:t>2</a:t>
            </a:r>
            <a:r>
              <a:rPr lang="en-US" sz="2000" b="1" i="1" smtClean="0">
                <a:solidFill>
                  <a:srgbClr val="FFFFCC"/>
                </a:solidFill>
              </a:rPr>
              <a:t>	</a:t>
            </a:r>
            <a:endParaRPr lang="ru-RU" sz="2000" b="1" i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</a:rPr>
              <a:t>      2  </a:t>
            </a:r>
            <a:r>
              <a:rPr lang="en-US" sz="2000" b="1" i="1" smtClean="0">
                <a:solidFill>
                  <a:srgbClr val="FFFFCC"/>
                </a:solidFill>
              </a:rPr>
              <a:t>Cl</a:t>
            </a:r>
            <a:r>
              <a:rPr lang="en-US" sz="2000" b="1" i="1" baseline="50000" smtClean="0">
                <a:solidFill>
                  <a:srgbClr val="FFFFCC"/>
                </a:solidFill>
              </a:rPr>
              <a:t>+5 </a:t>
            </a:r>
            <a:r>
              <a:rPr lang="en-US" sz="2000" b="1" i="1" smtClean="0">
                <a:solidFill>
                  <a:srgbClr val="FFFFCC"/>
                </a:solidFill>
              </a:rPr>
              <a:t> -  6e 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→ Cl</a:t>
            </a:r>
            <a:r>
              <a:rPr lang="en-US" sz="2000" b="1" i="1" baseline="50000" smtClean="0">
                <a:solidFill>
                  <a:srgbClr val="FFFFCC"/>
                </a:solidFill>
                <a:cs typeface="Arial" charset="0"/>
              </a:rPr>
              <a:t>-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о.п.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3  2О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-2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+ 2•2е  → 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 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в.п.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 4Р  +  5О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→ 2Р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4  Р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-  5е → Р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+5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о.п.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5 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+  2•2е → 2О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-2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в.п.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1600" smtClean="0"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1200" smtClean="0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28775"/>
            <a:ext cx="4038600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1800" smtClean="0"/>
              <a:t>  </a:t>
            </a:r>
            <a:r>
              <a:rPr lang="ru-RU" sz="1800" b="1" i="1" smtClean="0">
                <a:solidFill>
                  <a:srgbClr val="FFFFCC"/>
                </a:solidFill>
              </a:rPr>
              <a:t>Т</a:t>
            </a:r>
            <a:r>
              <a:rPr lang="ru-RU" sz="2000" b="1" i="1" smtClean="0">
                <a:solidFill>
                  <a:srgbClr val="FFFFCC"/>
                </a:solidFill>
              </a:rPr>
              <a:t>емпература горения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</a:rPr>
              <a:t>  спички  - 1500</a:t>
            </a:r>
            <a:r>
              <a:rPr lang="ru-RU" sz="2000" b="1" i="1" baseline="50000" smtClean="0">
                <a:solidFill>
                  <a:srgbClr val="FFFFCC"/>
                </a:solidFill>
              </a:rPr>
              <a:t>0</a:t>
            </a:r>
            <a:r>
              <a:rPr lang="ru-RU" sz="2000" b="1" i="1" smtClean="0">
                <a:solidFill>
                  <a:srgbClr val="FFFFCC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</a:rPr>
              <a:t>        </a:t>
            </a:r>
            <a:r>
              <a:rPr lang="en-US" sz="2000" b="1" i="1" smtClean="0">
                <a:solidFill>
                  <a:srgbClr val="FFFFCC"/>
                </a:solidFill>
              </a:rPr>
              <a:t>S  +  O</a:t>
            </a:r>
            <a:r>
              <a:rPr lang="en-US" sz="2000" b="1" i="1" baseline="-14000" smtClean="0">
                <a:solidFill>
                  <a:srgbClr val="FFFFCC"/>
                </a:solidFill>
              </a:rPr>
              <a:t>2</a:t>
            </a:r>
            <a:r>
              <a:rPr lang="en-US" sz="2000" b="1" i="1" smtClean="0">
                <a:solidFill>
                  <a:srgbClr val="FFFFCC"/>
                </a:solidFill>
              </a:rPr>
              <a:t> 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→  SO</a:t>
            </a:r>
            <a:r>
              <a:rPr lang="en-US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  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1 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S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 -  4e  → S</a:t>
            </a:r>
            <a:r>
              <a:rPr lang="en-US" sz="2000" b="1" i="1" baseline="50000" smtClean="0">
                <a:solidFill>
                  <a:srgbClr val="FFFFCC"/>
                </a:solidFill>
                <a:cs typeface="Arial" charset="0"/>
              </a:rPr>
              <a:t>+4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 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о.п.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 1  О</a:t>
            </a:r>
            <a:r>
              <a:rPr lang="ru-RU" sz="2000" b="1" i="1" baseline="-18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+  2•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е → 2О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-2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в.п.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b="1" i="1" smtClean="0">
              <a:solidFill>
                <a:srgbClr val="FFFFCC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   </a:t>
            </a:r>
            <a:r>
              <a:rPr lang="en-US" sz="2000" b="1" i="1" smtClean="0">
                <a:solidFill>
                  <a:srgbClr val="FFFFCC"/>
                </a:solidFill>
                <a:cs typeface="Arial" charset="0"/>
              </a:rPr>
              <a:t>C  + 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→  СО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1  С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- 4е → С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+4  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о.п.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    1  О</a:t>
            </a:r>
            <a:r>
              <a:rPr lang="ru-RU" sz="2000" b="1" i="1" baseline="-14000" smtClean="0">
                <a:solidFill>
                  <a:srgbClr val="FFFFCC"/>
                </a:solidFill>
                <a:cs typeface="Arial" charset="0"/>
              </a:rPr>
              <a:t>2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0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 +  2•2е → 2О</a:t>
            </a:r>
            <a:r>
              <a:rPr lang="ru-RU" sz="2000" b="1" i="1" baseline="50000" smtClean="0">
                <a:solidFill>
                  <a:srgbClr val="FFFFCC"/>
                </a:solidFill>
                <a:cs typeface="Arial" charset="0"/>
              </a:rPr>
              <a:t>-2</a:t>
            </a:r>
            <a:r>
              <a:rPr lang="ru-RU" sz="2000" b="1" i="1" smtClean="0">
                <a:solidFill>
                  <a:srgbClr val="FFFFCC"/>
                </a:solidFill>
                <a:cs typeface="Arial" charset="0"/>
              </a:rPr>
              <a:t> в.п</a:t>
            </a:r>
            <a:r>
              <a:rPr lang="ru-RU" sz="2000" b="1" i="1" smtClean="0">
                <a:cs typeface="Arial" charset="0"/>
              </a:rPr>
              <a:t>         </a:t>
            </a:r>
          </a:p>
        </p:txBody>
      </p:sp>
      <p:sp>
        <p:nvSpPr>
          <p:cNvPr id="22533" name="Line 12"/>
          <p:cNvSpPr>
            <a:spLocks noChangeShapeType="1"/>
          </p:cNvSpPr>
          <p:nvPr/>
        </p:nvSpPr>
        <p:spPr bwMode="auto">
          <a:xfrm>
            <a:off x="1187450" y="2924175"/>
            <a:ext cx="0" cy="649288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4" name="Line 13"/>
          <p:cNvSpPr>
            <a:spLocks noChangeShapeType="1"/>
          </p:cNvSpPr>
          <p:nvPr/>
        </p:nvSpPr>
        <p:spPr bwMode="auto">
          <a:xfrm>
            <a:off x="1187450" y="4652963"/>
            <a:ext cx="0" cy="504825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5" name="Line 17"/>
          <p:cNvSpPr>
            <a:spLocks noChangeShapeType="1"/>
          </p:cNvSpPr>
          <p:nvPr/>
        </p:nvSpPr>
        <p:spPr bwMode="auto">
          <a:xfrm>
            <a:off x="5435600" y="3357563"/>
            <a:ext cx="0" cy="576262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6" name="Line 18"/>
          <p:cNvSpPr>
            <a:spLocks noChangeShapeType="1"/>
          </p:cNvSpPr>
          <p:nvPr/>
        </p:nvSpPr>
        <p:spPr bwMode="auto">
          <a:xfrm>
            <a:off x="5364163" y="5013325"/>
            <a:ext cx="0" cy="576263"/>
          </a:xfrm>
          <a:prstGeom prst="line">
            <a:avLst/>
          </a:prstGeom>
          <a:noFill/>
          <a:ln w="28575">
            <a:solidFill>
              <a:srgbClr val="FF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4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94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94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94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4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4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94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4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4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94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4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4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94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42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42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942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42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42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942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42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42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942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/>
      <p:bldP spid="94213" grpId="0" build="p"/>
      <p:bldP spid="94214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524</Words>
  <Application>Microsoft Office PowerPoint</Application>
  <PresentationFormat>Экран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      </vt:lpstr>
      <vt:lpstr>Этапы исследования объекта</vt:lpstr>
      <vt:lpstr>Получение огня в древности</vt:lpstr>
      <vt:lpstr>Слайд 4</vt:lpstr>
      <vt:lpstr>Рождение фосфорных спичек</vt:lpstr>
      <vt:lpstr>Безопасные или шведские спички</vt:lpstr>
      <vt:lpstr>Слайд 7</vt:lpstr>
      <vt:lpstr>Слайд 8</vt:lpstr>
      <vt:lpstr>Слайд 9</vt:lpstr>
      <vt:lpstr>Спички - детям не игрушка</vt:lpstr>
      <vt:lpstr>Слайд 11</vt:lpstr>
      <vt:lpstr>Виды спичек</vt:lpstr>
      <vt:lpstr>Слайд 13</vt:lpstr>
      <vt:lpstr>Слайд 14</vt:lpstr>
      <vt:lpstr>Слайд 15</vt:lpstr>
      <vt:lpstr>Слайд 16</vt:lpstr>
      <vt:lpstr>Уравнения реакций, протекающих при воспламенении и горении спички. </vt:lpstr>
    </vt:vector>
  </TitlesOfParts>
  <Company>Семья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спички</dc:title>
  <dc:creator>Марина</dc:creator>
  <cp:lastModifiedBy>Ольга</cp:lastModifiedBy>
  <cp:revision>47</cp:revision>
  <dcterms:created xsi:type="dcterms:W3CDTF">2004-01-16T17:16:23Z</dcterms:created>
  <dcterms:modified xsi:type="dcterms:W3CDTF">2011-04-13T12:24:55Z</dcterms:modified>
</cp:coreProperties>
</file>